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0" r:id="rId2"/>
    <p:sldId id="279" r:id="rId3"/>
    <p:sldId id="256" r:id="rId4"/>
    <p:sldId id="260" r:id="rId5"/>
    <p:sldId id="285" r:id="rId6"/>
    <p:sldId id="262" r:id="rId7"/>
    <p:sldId id="282" r:id="rId8"/>
    <p:sldId id="284" r:id="rId9"/>
    <p:sldId id="263" r:id="rId10"/>
    <p:sldId id="264" r:id="rId11"/>
    <p:sldId id="265" r:id="rId12"/>
    <p:sldId id="266" r:id="rId13"/>
    <p:sldId id="277" r:id="rId14"/>
    <p:sldId id="270" r:id="rId15"/>
    <p:sldId id="269" r:id="rId16"/>
    <p:sldId id="271" r:id="rId17"/>
    <p:sldId id="272" r:id="rId18"/>
    <p:sldId id="278" r:id="rId19"/>
    <p:sldId id="275" r:id="rId20"/>
    <p:sldId id="276" r:id="rId21"/>
    <p:sldId id="274" r:id="rId22"/>
    <p:sldId id="257" r:id="rId23"/>
    <p:sldId id="28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06B3C30-3E0C-41D0-9FD4-FC1E882AE7DE}">
          <p14:sldIdLst>
            <p14:sldId id="280"/>
            <p14:sldId id="279"/>
          </p14:sldIdLst>
        </p14:section>
        <p14:section name="Untitled Section" id="{155B4733-0369-4F1B-96F5-138C5A072A0E}">
          <p14:sldIdLst>
            <p14:sldId id="256"/>
            <p14:sldId id="260"/>
            <p14:sldId id="285"/>
            <p14:sldId id="262"/>
            <p14:sldId id="282"/>
            <p14:sldId id="284"/>
            <p14:sldId id="263"/>
            <p14:sldId id="264"/>
            <p14:sldId id="265"/>
            <p14:sldId id="266"/>
            <p14:sldId id="277"/>
            <p14:sldId id="270"/>
            <p14:sldId id="269"/>
            <p14:sldId id="271"/>
            <p14:sldId id="272"/>
            <p14:sldId id="278"/>
            <p14:sldId id="275"/>
            <p14:sldId id="276"/>
            <p14:sldId id="274"/>
            <p14:sldId id="257"/>
            <p14:sldId id="28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SS" initials="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21F"/>
    <a:srgbClr val="0013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4014" autoAdjust="0"/>
  </p:normalViewPr>
  <p:slideViewPr>
    <p:cSldViewPr>
      <p:cViewPr varScale="1">
        <p:scale>
          <a:sx n="61" d="100"/>
          <a:sy n="61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4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C3CB7A-9003-46A2-84CF-8CB7C641642C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BDDC20-5546-42DB-A94C-DA5579C3318E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r>
            <a:rPr lang="bn-BD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যৌতুক নিরোধ  আইন</a:t>
          </a:r>
          <a:r>
            <a:rPr lang="en-US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b="1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বর্ণনা</a:t>
          </a:r>
          <a:r>
            <a:rPr lang="en-US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b="1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করতে</a:t>
          </a:r>
          <a:r>
            <a:rPr lang="en-US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b="1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gm:t>
    </dgm:pt>
    <dgm:pt modelId="{6B25961F-D790-4524-8CBA-B267B1D706D5}" type="parTrans" cxnId="{08F0FF96-F825-40D1-B322-33075A9608BE}">
      <dgm:prSet/>
      <dgm:spPr/>
      <dgm:t>
        <a:bodyPr/>
        <a:lstStyle/>
        <a:p>
          <a:endParaRPr lang="en-US"/>
        </a:p>
      </dgm:t>
    </dgm:pt>
    <dgm:pt modelId="{97558019-3E05-4E7A-9BF5-49B40C920A4D}" type="sibTrans" cxnId="{08F0FF96-F825-40D1-B322-33075A9608BE}">
      <dgm:prSet/>
      <dgm:spPr/>
      <dgm:t>
        <a:bodyPr/>
        <a:lstStyle/>
        <a:p>
          <a:endParaRPr lang="en-US"/>
        </a:p>
      </dgm:t>
    </dgm:pt>
    <dgm:pt modelId="{B9499633-A6FA-44AA-85D3-D3F7EAFCE589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bn-BD" b="1" dirty="0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যৌতুক নির্মূলে নাগরিক সমাজের ভূমিকা </a:t>
          </a:r>
          <a:r>
            <a:rPr lang="en-US" b="1" dirty="0" err="1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ব্যাখ্যা</a:t>
          </a:r>
          <a:r>
            <a:rPr lang="en-US" b="1" dirty="0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b="1" dirty="0" err="1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করতে</a:t>
          </a:r>
          <a:r>
            <a:rPr lang="en-US" b="1" dirty="0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b="1" dirty="0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b="1" dirty="0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dirty="0">
            <a:ln>
              <a:solidFill>
                <a:schemeClr val="bg1"/>
              </a:solidFill>
            </a:ln>
          </a:endParaRPr>
        </a:p>
      </dgm:t>
    </dgm:pt>
    <dgm:pt modelId="{13A89F00-5867-4096-833B-50C8AF4A92B1}" type="parTrans" cxnId="{825FBA77-B1CD-4C84-9B15-6F92020B4287}">
      <dgm:prSet/>
      <dgm:spPr/>
      <dgm:t>
        <a:bodyPr/>
        <a:lstStyle/>
        <a:p>
          <a:endParaRPr lang="en-US"/>
        </a:p>
      </dgm:t>
    </dgm:pt>
    <dgm:pt modelId="{3DBA72A8-D81F-46F8-A1A5-356353645A40}" type="sibTrans" cxnId="{825FBA77-B1CD-4C84-9B15-6F92020B4287}">
      <dgm:prSet/>
      <dgm:spPr/>
      <dgm:t>
        <a:bodyPr/>
        <a:lstStyle/>
        <a:p>
          <a:endParaRPr lang="en-US"/>
        </a:p>
      </dgm:t>
    </dgm:pt>
    <dgm:pt modelId="{8D88081E-181D-4085-82DE-1694F43468E8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r>
            <a:rPr lang="bn-BD" b="1" dirty="0" smtClean="0">
              <a:ln>
                <a:solidFill>
                  <a:srgbClr val="002060"/>
                </a:solidFill>
              </a:ln>
              <a:solidFill>
                <a:srgbClr val="00131A"/>
              </a:solidFill>
              <a:latin typeface="NikoshBAN" panose="02000000000000000000" pitchFamily="2" charset="0"/>
              <a:cs typeface="NikoshBAN" panose="02000000000000000000" pitchFamily="2" charset="0"/>
            </a:rPr>
            <a:t>যৌতুকের কুফল </a:t>
          </a:r>
          <a:r>
            <a:rPr lang="en-US" b="1" dirty="0" err="1" smtClean="0">
              <a:ln>
                <a:solidFill>
                  <a:srgbClr val="002060"/>
                </a:solidFill>
              </a:ln>
              <a:solidFill>
                <a:srgbClr val="00131A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ব্যাখ্যা</a:t>
          </a:r>
          <a:r>
            <a:rPr lang="en-US" b="1" dirty="0" smtClean="0">
              <a:ln>
                <a:solidFill>
                  <a:srgbClr val="002060"/>
                </a:solidFill>
              </a:ln>
              <a:solidFill>
                <a:srgbClr val="00131A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b="1" dirty="0" err="1" smtClean="0">
              <a:ln>
                <a:solidFill>
                  <a:srgbClr val="002060"/>
                </a:solidFill>
              </a:ln>
              <a:solidFill>
                <a:srgbClr val="00131A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করতে</a:t>
          </a:r>
          <a:r>
            <a:rPr lang="bn-BD" b="1" dirty="0" smtClean="0">
              <a:ln>
                <a:solidFill>
                  <a:srgbClr val="002060"/>
                </a:solidFill>
              </a:ln>
              <a:solidFill>
                <a:srgbClr val="00131A"/>
              </a:solidFill>
              <a:latin typeface="NikoshBAN" panose="02000000000000000000" pitchFamily="2" charset="0"/>
              <a:cs typeface="NikoshBAN" panose="02000000000000000000" pitchFamily="2" charset="0"/>
            </a:rPr>
            <a:t> পারবে।</a:t>
          </a:r>
          <a:endParaRPr lang="en-US" dirty="0">
            <a:ln>
              <a:solidFill>
                <a:srgbClr val="002060"/>
              </a:solidFill>
            </a:ln>
            <a:solidFill>
              <a:srgbClr val="00131A"/>
            </a:solidFill>
          </a:endParaRPr>
        </a:p>
      </dgm:t>
    </dgm:pt>
    <dgm:pt modelId="{9BEDA398-67F1-4ACD-A387-31DAE889D733}" type="parTrans" cxnId="{A82D9F0F-E528-4436-81F0-78B0EE48A62F}">
      <dgm:prSet/>
      <dgm:spPr/>
      <dgm:t>
        <a:bodyPr/>
        <a:lstStyle/>
        <a:p>
          <a:endParaRPr lang="en-US"/>
        </a:p>
      </dgm:t>
    </dgm:pt>
    <dgm:pt modelId="{12DDC813-423F-4F0C-87FE-5DEC1731C243}" type="sibTrans" cxnId="{A82D9F0F-E528-4436-81F0-78B0EE48A62F}">
      <dgm:prSet/>
      <dgm:spPr/>
      <dgm:t>
        <a:bodyPr/>
        <a:lstStyle/>
        <a:p>
          <a:endParaRPr lang="en-US"/>
        </a:p>
      </dgm:t>
    </dgm:pt>
    <dgm:pt modelId="{E8DCB90A-66CF-42BD-8B98-1FE122B3961C}" type="pres">
      <dgm:prSet presAssocID="{DDC3CB7A-9003-46A2-84CF-8CB7C641642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DCFA21-5305-4087-80D7-494464C1A4E8}" type="pres">
      <dgm:prSet presAssocID="{F2BDDC20-5546-42DB-A94C-DA5579C3318E}" presName="comp" presStyleCnt="0"/>
      <dgm:spPr/>
    </dgm:pt>
    <dgm:pt modelId="{B0C0FA0F-3676-4A74-9330-15FBFBD6FC2C}" type="pres">
      <dgm:prSet presAssocID="{F2BDDC20-5546-42DB-A94C-DA5579C3318E}" presName="box" presStyleLbl="node1" presStyleIdx="0" presStyleCnt="3"/>
      <dgm:spPr/>
      <dgm:t>
        <a:bodyPr/>
        <a:lstStyle/>
        <a:p>
          <a:endParaRPr lang="en-US"/>
        </a:p>
      </dgm:t>
    </dgm:pt>
    <dgm:pt modelId="{9D04CD12-1A5E-49A3-AD9E-0D1A7F2468BB}" type="pres">
      <dgm:prSet presAssocID="{F2BDDC20-5546-42DB-A94C-DA5579C3318E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A7044AEF-7511-41BB-BA55-722FB95C7866}" type="pres">
      <dgm:prSet presAssocID="{F2BDDC20-5546-42DB-A94C-DA5579C3318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F78F2E-4B1B-43E6-BFB0-FC8F35623E00}" type="pres">
      <dgm:prSet presAssocID="{97558019-3E05-4E7A-9BF5-49B40C920A4D}" presName="spacer" presStyleCnt="0"/>
      <dgm:spPr/>
    </dgm:pt>
    <dgm:pt modelId="{741742DD-2A52-4C92-ABB1-CBFBA7553B35}" type="pres">
      <dgm:prSet presAssocID="{B9499633-A6FA-44AA-85D3-D3F7EAFCE589}" presName="comp" presStyleCnt="0"/>
      <dgm:spPr/>
    </dgm:pt>
    <dgm:pt modelId="{B1F20817-117D-4408-87EE-BBAFEABCB9CB}" type="pres">
      <dgm:prSet presAssocID="{B9499633-A6FA-44AA-85D3-D3F7EAFCE589}" presName="box" presStyleLbl="node1" presStyleIdx="1" presStyleCnt="3"/>
      <dgm:spPr/>
      <dgm:t>
        <a:bodyPr/>
        <a:lstStyle/>
        <a:p>
          <a:endParaRPr lang="en-US"/>
        </a:p>
      </dgm:t>
    </dgm:pt>
    <dgm:pt modelId="{CF05A6CC-C19D-479D-8CA1-7BB35D7FFCC3}" type="pres">
      <dgm:prSet presAssocID="{B9499633-A6FA-44AA-85D3-D3F7EAFCE589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FD15BB55-185B-4810-BFB3-16EAAB16C25F}" type="pres">
      <dgm:prSet presAssocID="{B9499633-A6FA-44AA-85D3-D3F7EAFCE58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308A0E-D8A0-4911-BC07-5B39C28D8148}" type="pres">
      <dgm:prSet presAssocID="{3DBA72A8-D81F-46F8-A1A5-356353645A40}" presName="spacer" presStyleCnt="0"/>
      <dgm:spPr/>
    </dgm:pt>
    <dgm:pt modelId="{A6F6A93A-407B-4AE0-A976-EC59C82A31AA}" type="pres">
      <dgm:prSet presAssocID="{8D88081E-181D-4085-82DE-1694F43468E8}" presName="comp" presStyleCnt="0"/>
      <dgm:spPr/>
    </dgm:pt>
    <dgm:pt modelId="{265D9059-3984-4BC8-B8EF-73B682D97229}" type="pres">
      <dgm:prSet presAssocID="{8D88081E-181D-4085-82DE-1694F43468E8}" presName="box" presStyleLbl="node1" presStyleIdx="2" presStyleCnt="3"/>
      <dgm:spPr/>
      <dgm:t>
        <a:bodyPr/>
        <a:lstStyle/>
        <a:p>
          <a:endParaRPr lang="en-US"/>
        </a:p>
      </dgm:t>
    </dgm:pt>
    <dgm:pt modelId="{64D040C3-E4CD-480A-8E13-949BC6279418}" type="pres">
      <dgm:prSet presAssocID="{8D88081E-181D-4085-82DE-1694F43468E8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C8E80E1C-D189-4DED-9EB3-EFBB8CAF4A64}" type="pres">
      <dgm:prSet presAssocID="{8D88081E-181D-4085-82DE-1694F43468E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729AE4-657F-4E5F-8F60-B391028F7E62}" type="presOf" srcId="{DDC3CB7A-9003-46A2-84CF-8CB7C641642C}" destId="{E8DCB90A-66CF-42BD-8B98-1FE122B3961C}" srcOrd="0" destOrd="0" presId="urn:microsoft.com/office/officeart/2005/8/layout/vList4"/>
    <dgm:cxn modelId="{737E5FE3-BCD1-4A24-8700-987CFEE092EA}" type="presOf" srcId="{B9499633-A6FA-44AA-85D3-D3F7EAFCE589}" destId="{FD15BB55-185B-4810-BFB3-16EAAB16C25F}" srcOrd="1" destOrd="0" presId="urn:microsoft.com/office/officeart/2005/8/layout/vList4"/>
    <dgm:cxn modelId="{B91036A4-DD54-42F3-9C18-0EFA09D9ABA3}" type="presOf" srcId="{F2BDDC20-5546-42DB-A94C-DA5579C3318E}" destId="{A7044AEF-7511-41BB-BA55-722FB95C7866}" srcOrd="1" destOrd="0" presId="urn:microsoft.com/office/officeart/2005/8/layout/vList4"/>
    <dgm:cxn modelId="{EF9AFD38-29F6-4207-BCD7-9C0F874E2287}" type="presOf" srcId="{F2BDDC20-5546-42DB-A94C-DA5579C3318E}" destId="{B0C0FA0F-3676-4A74-9330-15FBFBD6FC2C}" srcOrd="0" destOrd="0" presId="urn:microsoft.com/office/officeart/2005/8/layout/vList4"/>
    <dgm:cxn modelId="{D68C741B-1CA2-4B37-9A90-04FB910282F0}" type="presOf" srcId="{B9499633-A6FA-44AA-85D3-D3F7EAFCE589}" destId="{B1F20817-117D-4408-87EE-BBAFEABCB9CB}" srcOrd="0" destOrd="0" presId="urn:microsoft.com/office/officeart/2005/8/layout/vList4"/>
    <dgm:cxn modelId="{C34DEB6C-339D-4559-AE26-90D7C194B84F}" type="presOf" srcId="{8D88081E-181D-4085-82DE-1694F43468E8}" destId="{C8E80E1C-D189-4DED-9EB3-EFBB8CAF4A64}" srcOrd="1" destOrd="0" presId="urn:microsoft.com/office/officeart/2005/8/layout/vList4"/>
    <dgm:cxn modelId="{08F0FF96-F825-40D1-B322-33075A9608BE}" srcId="{DDC3CB7A-9003-46A2-84CF-8CB7C641642C}" destId="{F2BDDC20-5546-42DB-A94C-DA5579C3318E}" srcOrd="0" destOrd="0" parTransId="{6B25961F-D790-4524-8CBA-B267B1D706D5}" sibTransId="{97558019-3E05-4E7A-9BF5-49B40C920A4D}"/>
    <dgm:cxn modelId="{53281665-399D-4344-8983-29681F1CD79E}" type="presOf" srcId="{8D88081E-181D-4085-82DE-1694F43468E8}" destId="{265D9059-3984-4BC8-B8EF-73B682D97229}" srcOrd="0" destOrd="0" presId="urn:microsoft.com/office/officeart/2005/8/layout/vList4"/>
    <dgm:cxn modelId="{825FBA77-B1CD-4C84-9B15-6F92020B4287}" srcId="{DDC3CB7A-9003-46A2-84CF-8CB7C641642C}" destId="{B9499633-A6FA-44AA-85D3-D3F7EAFCE589}" srcOrd="1" destOrd="0" parTransId="{13A89F00-5867-4096-833B-50C8AF4A92B1}" sibTransId="{3DBA72A8-D81F-46F8-A1A5-356353645A40}"/>
    <dgm:cxn modelId="{A82D9F0F-E528-4436-81F0-78B0EE48A62F}" srcId="{DDC3CB7A-9003-46A2-84CF-8CB7C641642C}" destId="{8D88081E-181D-4085-82DE-1694F43468E8}" srcOrd="2" destOrd="0" parTransId="{9BEDA398-67F1-4ACD-A387-31DAE889D733}" sibTransId="{12DDC813-423F-4F0C-87FE-5DEC1731C243}"/>
    <dgm:cxn modelId="{70A54821-88DA-43F3-9447-ECBA31167E0E}" type="presParOf" srcId="{E8DCB90A-66CF-42BD-8B98-1FE122B3961C}" destId="{87DCFA21-5305-4087-80D7-494464C1A4E8}" srcOrd="0" destOrd="0" presId="urn:microsoft.com/office/officeart/2005/8/layout/vList4"/>
    <dgm:cxn modelId="{8C45ADDD-5DC3-40B4-9403-56C863083CFD}" type="presParOf" srcId="{87DCFA21-5305-4087-80D7-494464C1A4E8}" destId="{B0C0FA0F-3676-4A74-9330-15FBFBD6FC2C}" srcOrd="0" destOrd="0" presId="urn:microsoft.com/office/officeart/2005/8/layout/vList4"/>
    <dgm:cxn modelId="{75FF9DF8-5341-4455-AD16-ADCD645B5C31}" type="presParOf" srcId="{87DCFA21-5305-4087-80D7-494464C1A4E8}" destId="{9D04CD12-1A5E-49A3-AD9E-0D1A7F2468BB}" srcOrd="1" destOrd="0" presId="urn:microsoft.com/office/officeart/2005/8/layout/vList4"/>
    <dgm:cxn modelId="{9902AD15-272E-4525-B9E7-6D2276FF720C}" type="presParOf" srcId="{87DCFA21-5305-4087-80D7-494464C1A4E8}" destId="{A7044AEF-7511-41BB-BA55-722FB95C7866}" srcOrd="2" destOrd="0" presId="urn:microsoft.com/office/officeart/2005/8/layout/vList4"/>
    <dgm:cxn modelId="{FC3AC39B-D8DB-4CC4-9FB5-241CFF1BA7DE}" type="presParOf" srcId="{E8DCB90A-66CF-42BD-8B98-1FE122B3961C}" destId="{C9F78F2E-4B1B-43E6-BFB0-FC8F35623E00}" srcOrd="1" destOrd="0" presId="urn:microsoft.com/office/officeart/2005/8/layout/vList4"/>
    <dgm:cxn modelId="{8A0805D2-91F4-4693-A93B-CC5B8F8756B6}" type="presParOf" srcId="{E8DCB90A-66CF-42BD-8B98-1FE122B3961C}" destId="{741742DD-2A52-4C92-ABB1-CBFBA7553B35}" srcOrd="2" destOrd="0" presId="urn:microsoft.com/office/officeart/2005/8/layout/vList4"/>
    <dgm:cxn modelId="{5DE85C23-02EB-45C8-AB1A-A53FB983E40E}" type="presParOf" srcId="{741742DD-2A52-4C92-ABB1-CBFBA7553B35}" destId="{B1F20817-117D-4408-87EE-BBAFEABCB9CB}" srcOrd="0" destOrd="0" presId="urn:microsoft.com/office/officeart/2005/8/layout/vList4"/>
    <dgm:cxn modelId="{40DA0CDD-DE47-44E3-BE42-AB1D20FFC862}" type="presParOf" srcId="{741742DD-2A52-4C92-ABB1-CBFBA7553B35}" destId="{CF05A6CC-C19D-479D-8CA1-7BB35D7FFCC3}" srcOrd="1" destOrd="0" presId="urn:microsoft.com/office/officeart/2005/8/layout/vList4"/>
    <dgm:cxn modelId="{50204227-69AD-4AEB-9DBF-B68DEA0C7D3D}" type="presParOf" srcId="{741742DD-2A52-4C92-ABB1-CBFBA7553B35}" destId="{FD15BB55-185B-4810-BFB3-16EAAB16C25F}" srcOrd="2" destOrd="0" presId="urn:microsoft.com/office/officeart/2005/8/layout/vList4"/>
    <dgm:cxn modelId="{3B5207D9-21C7-4FCF-AD0F-6D5762852BB6}" type="presParOf" srcId="{E8DCB90A-66CF-42BD-8B98-1FE122B3961C}" destId="{37308A0E-D8A0-4911-BC07-5B39C28D8148}" srcOrd="3" destOrd="0" presId="urn:microsoft.com/office/officeart/2005/8/layout/vList4"/>
    <dgm:cxn modelId="{1824A963-5ADC-4AFA-B63E-003A48956F09}" type="presParOf" srcId="{E8DCB90A-66CF-42BD-8B98-1FE122B3961C}" destId="{A6F6A93A-407B-4AE0-A976-EC59C82A31AA}" srcOrd="4" destOrd="0" presId="urn:microsoft.com/office/officeart/2005/8/layout/vList4"/>
    <dgm:cxn modelId="{14458A2F-47D3-4EC9-812C-C355E194AF74}" type="presParOf" srcId="{A6F6A93A-407B-4AE0-A976-EC59C82A31AA}" destId="{265D9059-3984-4BC8-B8EF-73B682D97229}" srcOrd="0" destOrd="0" presId="urn:microsoft.com/office/officeart/2005/8/layout/vList4"/>
    <dgm:cxn modelId="{D9D308D9-B12F-4603-9666-8E3D02BEE9D4}" type="presParOf" srcId="{A6F6A93A-407B-4AE0-A976-EC59C82A31AA}" destId="{64D040C3-E4CD-480A-8E13-949BC6279418}" srcOrd="1" destOrd="0" presId="urn:microsoft.com/office/officeart/2005/8/layout/vList4"/>
    <dgm:cxn modelId="{C4BA93B6-418D-4B0C-8C27-05D548C09D11}" type="presParOf" srcId="{A6F6A93A-407B-4AE0-A976-EC59C82A31AA}" destId="{C8E80E1C-D189-4DED-9EB3-EFBB8CAF4A6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0FA0F-3676-4A74-9330-15FBFBD6FC2C}">
      <dsp:nvSpPr>
        <dsp:cNvPr id="0" name=""/>
        <dsp:cNvSpPr/>
      </dsp:nvSpPr>
      <dsp:spPr>
        <a:xfrm>
          <a:off x="0" y="0"/>
          <a:ext cx="8077200" cy="130174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600" b="1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যৌতুক নিরোধ  আইন</a:t>
          </a:r>
          <a:r>
            <a:rPr lang="en-US" sz="3600" b="1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600" b="1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বর্ণনা</a:t>
          </a:r>
          <a:r>
            <a:rPr lang="en-US" sz="3600" b="1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600" b="1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করতে</a:t>
          </a:r>
          <a:r>
            <a:rPr lang="en-US" sz="3600" b="1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600" b="1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3600" b="1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sz="3600" kern="1200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sp:txBody>
      <dsp:txXfrm>
        <a:off x="1745615" y="0"/>
        <a:ext cx="6331585" cy="1301749"/>
      </dsp:txXfrm>
    </dsp:sp>
    <dsp:sp modelId="{9D04CD12-1A5E-49A3-AD9E-0D1A7F2468BB}">
      <dsp:nvSpPr>
        <dsp:cNvPr id="0" name=""/>
        <dsp:cNvSpPr/>
      </dsp:nvSpPr>
      <dsp:spPr>
        <a:xfrm>
          <a:off x="130175" y="130175"/>
          <a:ext cx="1615440" cy="10413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20817-117D-4408-87EE-BBAFEABCB9CB}">
      <dsp:nvSpPr>
        <dsp:cNvPr id="0" name=""/>
        <dsp:cNvSpPr/>
      </dsp:nvSpPr>
      <dsp:spPr>
        <a:xfrm>
          <a:off x="0" y="1431924"/>
          <a:ext cx="8077200" cy="130174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noFill/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600" b="1" kern="1200" dirty="0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যৌতুক নির্মূলে নাগরিক সমাজের ভূমিকা </a:t>
          </a:r>
          <a:r>
            <a:rPr lang="en-US" sz="3600" b="1" kern="1200" dirty="0" err="1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ব্যাখ্যা</a:t>
          </a:r>
          <a:r>
            <a:rPr lang="en-US" sz="3600" b="1" kern="1200" dirty="0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600" b="1" kern="1200" dirty="0" err="1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করতে</a:t>
          </a:r>
          <a:r>
            <a:rPr lang="en-US" sz="3600" b="1" kern="1200" dirty="0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3600" b="1" kern="1200" dirty="0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3600" b="1" kern="1200" dirty="0" smtClean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sz="3600" kern="1200" dirty="0">
            <a:ln>
              <a:solidFill>
                <a:schemeClr val="bg1"/>
              </a:solidFill>
            </a:ln>
          </a:endParaRPr>
        </a:p>
      </dsp:txBody>
      <dsp:txXfrm>
        <a:off x="1745615" y="1431924"/>
        <a:ext cx="6331585" cy="1301749"/>
      </dsp:txXfrm>
    </dsp:sp>
    <dsp:sp modelId="{CF05A6CC-C19D-479D-8CA1-7BB35D7FFCC3}">
      <dsp:nvSpPr>
        <dsp:cNvPr id="0" name=""/>
        <dsp:cNvSpPr/>
      </dsp:nvSpPr>
      <dsp:spPr>
        <a:xfrm>
          <a:off x="130175" y="1562099"/>
          <a:ext cx="1615440" cy="10413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D9059-3984-4BC8-B8EF-73B682D97229}">
      <dsp:nvSpPr>
        <dsp:cNvPr id="0" name=""/>
        <dsp:cNvSpPr/>
      </dsp:nvSpPr>
      <dsp:spPr>
        <a:xfrm>
          <a:off x="0" y="2863849"/>
          <a:ext cx="8077200" cy="130174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600" b="1" kern="1200" dirty="0" smtClean="0">
              <a:ln>
                <a:solidFill>
                  <a:srgbClr val="002060"/>
                </a:solidFill>
              </a:ln>
              <a:solidFill>
                <a:srgbClr val="00131A"/>
              </a:solidFill>
              <a:latin typeface="NikoshBAN" panose="02000000000000000000" pitchFamily="2" charset="0"/>
              <a:cs typeface="NikoshBAN" panose="02000000000000000000" pitchFamily="2" charset="0"/>
            </a:rPr>
            <a:t>যৌতুকের কুফল </a:t>
          </a:r>
          <a:r>
            <a:rPr lang="en-US" sz="3600" b="1" kern="1200" dirty="0" err="1" smtClean="0">
              <a:ln>
                <a:solidFill>
                  <a:srgbClr val="002060"/>
                </a:solidFill>
              </a:ln>
              <a:solidFill>
                <a:srgbClr val="00131A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ব্যাখ্যা</a:t>
          </a:r>
          <a:r>
            <a:rPr lang="en-US" sz="3600" b="1" kern="1200" dirty="0" smtClean="0">
              <a:ln>
                <a:solidFill>
                  <a:srgbClr val="002060"/>
                </a:solidFill>
              </a:ln>
              <a:solidFill>
                <a:srgbClr val="00131A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600" b="1" kern="1200" dirty="0" err="1" smtClean="0">
              <a:ln>
                <a:solidFill>
                  <a:srgbClr val="002060"/>
                </a:solidFill>
              </a:ln>
              <a:solidFill>
                <a:srgbClr val="00131A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করতে</a:t>
          </a:r>
          <a:r>
            <a:rPr lang="bn-BD" sz="3600" b="1" kern="1200" dirty="0" smtClean="0">
              <a:ln>
                <a:solidFill>
                  <a:srgbClr val="002060"/>
                </a:solidFill>
              </a:ln>
              <a:solidFill>
                <a:srgbClr val="00131A"/>
              </a:solidFill>
              <a:latin typeface="NikoshBAN" panose="02000000000000000000" pitchFamily="2" charset="0"/>
              <a:cs typeface="NikoshBAN" panose="02000000000000000000" pitchFamily="2" charset="0"/>
            </a:rPr>
            <a:t> পারবে।</a:t>
          </a:r>
          <a:endParaRPr lang="en-US" sz="3600" kern="1200" dirty="0">
            <a:ln>
              <a:solidFill>
                <a:srgbClr val="002060"/>
              </a:solidFill>
            </a:ln>
            <a:solidFill>
              <a:srgbClr val="00131A"/>
            </a:solidFill>
          </a:endParaRPr>
        </a:p>
      </dsp:txBody>
      <dsp:txXfrm>
        <a:off x="1745615" y="2863849"/>
        <a:ext cx="6331585" cy="1301749"/>
      </dsp:txXfrm>
    </dsp:sp>
    <dsp:sp modelId="{64D040C3-E4CD-480A-8E13-949BC6279418}">
      <dsp:nvSpPr>
        <dsp:cNvPr id="0" name=""/>
        <dsp:cNvSpPr/>
      </dsp:nvSpPr>
      <dsp:spPr>
        <a:xfrm>
          <a:off x="130175" y="2994024"/>
          <a:ext cx="1615440" cy="10413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2CEB7-1C75-4951-88FF-B0718DCFA28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CA21-3501-473A-A1C6-395370D4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69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83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চিত্রগুলি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দেখিয়ে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আইন</a:t>
            </a:r>
            <a:r>
              <a:rPr kumimoji="0" lang="bn-BD" sz="2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১৯৮৩ সালের নারী এবং শিশু  নির্যাতন আইনে  যা বলা হয়েছে  স্বামীর নির্যাতনের কারনে যদি স্ত্রীর মৃতু ঘটে বা ঘটানোর চেষ্টা  করলে –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এখানে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শাস্তি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আইন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দুটিই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দেওয়া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57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তার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ক্লাসের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অনুযায়ী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একক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কাজ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দেওয়ার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আগে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নির্ধারণ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দিয়ে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তারপর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খাতায়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লিখতে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বলা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যেতে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93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যৌতুক সমাজের অভিষাপ,যৌতুকের কারণে সমাজের নারীদের অনেকভাবে নির্যাতিত হতে হয়।যে বাবা মা মেয়ের জন্য যৌতুক দিতে পারে না সেই সন্তান অনেক সময় লাশ হয়ে বাড়ি ঘুরে আসে।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73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চিত্রগুলি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নারী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পুরুষের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অধিকার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সমাজকে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সচেতন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আলোচনার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মধ্যে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বুঝাতে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88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চিত্রগুলি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সচেতনাতা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বৃদ্ধির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আরোও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কাদেরকে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সম্পৃক্ত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সেগুলি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মাঝে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তুলে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18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সব মানুষের মধ্যে সচেতনতা তৈরি হবে এবং যৌতুকের থাবা থেকে রক্ষা পাবে আমাদের সমাজ।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চিত্রগুলি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দেখিয়ে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সচেতন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পারেন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30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শিক্ষক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ইচ্ছা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করলে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শিক্ষার্থী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অনুযায়ী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চারটা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পাঁচটা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ভাগে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ভাগ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দিতে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পারেন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88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মূল্যায়নের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বিভিন্ন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পদ্ধতি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ব্যবহার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9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2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61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সরকার কোন আইন তৈরি করেছে কি?</a:t>
            </a:r>
            <a:r>
              <a:rPr kumimoji="0" lang="bn-BD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এর ফলে কি হতে পারে?চিত্র গুলি  দেখিয়ে  প্রশ্ন উত্তরের মাধ্যমে পাঠ শিরোনাম বের করে নিতে পারবেন।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এই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Slide-</a:t>
            </a:r>
            <a:r>
              <a:rPr kumimoji="0" lang="bn-I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এর ছবিগুলো দেখিয়ে শিক্ষার্থীদের প্রশ্নোত্তরের মাধ্যমে পাঠ ঘোষণা করা হবে।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64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শ্রেণী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কক্ষে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দেওয়ার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শিখনফল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হাইড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রাখতে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আবার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ইচ্ছে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করলে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দেখাতে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09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dirty="0" err="1" smtClean="0"/>
              <a:t>বাংলাদেশে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বাস্তবের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ভিত্তিতে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আলোচনার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নারী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নির্যাতনের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চিত্র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টেবিল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শিক্ষার্থীদে্র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মধ্যে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জানানো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সম্ভব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78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bn-BD" dirty="0" smtClean="0"/>
              <a:t>ভিডিওটি দেখিয়ে</a:t>
            </a:r>
            <a:r>
              <a:rPr lang="bn-BD" baseline="0" dirty="0" smtClean="0"/>
              <a:t> শিক্ষার্থীদের যৌতুকের কুফল সম্পর্কে আলোচনার মাধ্যমে অবিহিত করতে পারবেন।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84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শিক্ষার্থীদের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চিত্রগুলি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দেখিয়ে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bn-BD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দারিদ্রের কারনে বা সমাজের কারনে কনের পিতা ছোট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থাকতে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bn-BD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বিয়ে দিয়ে দেই ,ধর্মীয় কুসংস্কারের কারনে যৌতুক দিতে বাধ্য হয় অনেক 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।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সেগুলি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কি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কারণে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এইগুলি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থাকে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তা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বুঝাতে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পারেন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15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শিক্ষক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চিত্র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এবং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লেখাগুলি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এ্যনিমেশনের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মাধ্যমে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দেখিয়ে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নারীদের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অবস্থা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সম্পর্কে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অবগত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করতে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পারেন</a:t>
            </a:r>
            <a:r>
              <a:rPr lang="en-US" b="1" baseline="0" dirty="0" smtClean="0"/>
              <a:t>।</a:t>
            </a:r>
            <a:r>
              <a:rPr kumimoji="0" lang="bn-BD" sz="2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বর্তমানে বিয়ের মাধ্যমে প্রচুর অর্থ এবং র্স্বণ আদায় করা হয়।</a:t>
            </a:r>
            <a:endParaRPr kumimoji="0" lang="en-US" sz="2000" b="1" i="0" u="none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5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চিত্রগুলি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দেখিয়ে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kumimoji="0" lang="bn-BD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১৯৮০ সালে যৌতুক নিধোন আইনে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bn-BD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যৌতুক প্রদান বা গ্রহণ করলে সর্বোচ্চ  কারাদন্ড এবং জরিমানা বা উভয়ই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সম্পর্কে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ধারণা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দিতে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bn-BD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kumimoji="0" lang="bn-BD" sz="32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kumimoji="0" lang="en-US" sz="3200" b="1" i="0" u="none" strike="noStrike" kern="1200" cap="none" spc="0" normalizeH="0" baseline="0" noProof="0" dirty="0" smtClean="0">
              <a:ln>
                <a:solidFill>
                  <a:srgbClr val="C00000"/>
                </a:solidFill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6CA21-3501-473A-A1C6-395370D475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6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9.jpe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3.jpe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7.jpe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0.jpe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1.jpe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9.wdp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nargisara1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81000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Blip>
                <a:blip r:embed="rId3"/>
              </a:buBlip>
            </a:pPr>
            <a:r>
              <a:rPr lang="bn-BD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 তাই </a:t>
            </a:r>
            <a:r>
              <a:rPr lang="en-US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Slide </a:t>
            </a:r>
            <a:r>
              <a:rPr lang="bn-BD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Hide </a:t>
            </a:r>
            <a:r>
              <a:rPr lang="bn-BD" sz="2400" b="1" u="sng" dirty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করে রাখা হয়েছে। </a:t>
            </a:r>
            <a:endParaRPr lang="en-US" sz="2400" b="1" u="sng" dirty="0">
              <a:ln>
                <a:solidFill>
                  <a:srgbClr val="00B0F0"/>
                </a:solidFill>
              </a:ln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874729"/>
            <a:ext cx="7620000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 শ্রে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 পাঠ দেওয়ার সুবিধার্থে স্লাইডের নিচে প্রয়োজনমত পরামর্শ দেওয়া 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ছে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অর্থাৎ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slide notes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দেওয়া হয়েছে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শিক্ষকমন্ডলী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উপস্থাপনের 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পাঠের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মিলিয়ে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অনুরোধ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F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 উপস্থাপনা করতে হবে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0050" y="4800600"/>
            <a:ext cx="762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পাশাপাশি আপনার নিজস্ব চিন্তা-চেতনা দিয়ে পাঠ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উপস্থাপনা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আরো বেশী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ফলপ্র</a:t>
            </a:r>
            <a:r>
              <a:rPr lang="en-US" sz="3200" b="1" dirty="0" err="1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সূ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করতে পারবেন বলে আশা করি...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FF00FF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47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54413"/>
            <a:ext cx="4324350" cy="278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35363"/>
            <a:ext cx="4397507" cy="2807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07" y="3069621"/>
            <a:ext cx="4560094" cy="2726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20" y="3143248"/>
            <a:ext cx="2086957" cy="156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Left-Right-Up Arrow 7"/>
          <p:cNvSpPr/>
          <p:nvPr/>
        </p:nvSpPr>
        <p:spPr>
          <a:xfrm rot="12389252">
            <a:off x="915589" y="3130607"/>
            <a:ext cx="1216152" cy="689662"/>
          </a:xfrm>
          <a:prstGeom prst="leftRight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-Up Arrow 8"/>
          <p:cNvSpPr/>
          <p:nvPr/>
        </p:nvSpPr>
        <p:spPr>
          <a:xfrm rot="9251082">
            <a:off x="6874883" y="3191905"/>
            <a:ext cx="1216152" cy="758231"/>
          </a:xfrm>
          <a:prstGeom prst="leftRight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589667">
            <a:off x="425663" y="3771283"/>
            <a:ext cx="1517188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বর্তমানে বিয়ের মাধ্যমে প্রচুর অর্থ এবং র্স্বণ আদায় করা হয়।</a:t>
            </a:r>
            <a:endParaRPr lang="en-US" sz="2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780260">
            <a:off x="7031653" y="4093508"/>
            <a:ext cx="1707855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মেয়ের বাবাকে যৌতুক দিতে বাধ্য করা হয় বর্তমান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যুগে।</a:t>
            </a:r>
            <a:endParaRPr lang="en-US" sz="2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0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24" y="856170"/>
            <a:ext cx="4609048" cy="295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28505"/>
            <a:ext cx="3526896" cy="273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06" y="3828504"/>
            <a:ext cx="3961869" cy="283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9844" y="489466"/>
            <a:ext cx="379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1715" y="1210614"/>
            <a:ext cx="4103894" cy="22467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bn-BD" sz="2800" b="1" dirty="0">
                <a:ln>
                  <a:solidFill>
                    <a:schemeClr val="tx1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১৯৮০ সালে যৌতুক </a:t>
            </a:r>
            <a:r>
              <a:rPr lang="en-US" sz="2800" b="1" dirty="0" err="1" smtClean="0">
                <a:ln>
                  <a:solidFill>
                    <a:schemeClr val="tx1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নিধ</a:t>
            </a:r>
            <a:r>
              <a:rPr lang="bn-BD" sz="2800" b="1" dirty="0" smtClean="0">
                <a:ln>
                  <a:solidFill>
                    <a:schemeClr val="tx1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ন </a:t>
            </a:r>
            <a:r>
              <a:rPr lang="bn-BD" sz="2800" b="1" dirty="0">
                <a:ln>
                  <a:solidFill>
                    <a:schemeClr val="tx1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আইনে </a:t>
            </a:r>
            <a:r>
              <a:rPr lang="bn-BD" sz="2800" b="1" dirty="0" smtClean="0">
                <a:ln>
                  <a:solidFill>
                    <a:schemeClr val="tx1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ln>
                  <a:solidFill>
                    <a:schemeClr val="tx1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যৌতুক </a:t>
            </a:r>
            <a:r>
              <a:rPr lang="bn-BD" sz="2800" b="1" dirty="0">
                <a:ln>
                  <a:solidFill>
                    <a:schemeClr val="tx1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প্রদান বা গ্রহণ করলে সর্বোচ্চ এক বছরের কারাদন্ড এবং পাঁচ হাজার টাকা জরিমানা বা উভয়ই হতে পারে।</a:t>
            </a:r>
            <a:endParaRPr lang="en-US" sz="2800" b="1" dirty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109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2065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bn-BD" sz="2800" b="1" dirty="0" smtClean="0">
                <a:ln>
                  <a:solidFill>
                    <a:schemeClr val="tx1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১৯৮৩ সালের নারী এবং শিশু  নির্যাতন আইনে  যা বলা হয়েছে  স্বামীর নির্যাতনের কার</a:t>
            </a:r>
            <a:r>
              <a:rPr lang="en-US" sz="2800" b="1" dirty="0" err="1" smtClean="0">
                <a:ln>
                  <a:solidFill>
                    <a:schemeClr val="tx1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ণে</a:t>
            </a:r>
            <a:r>
              <a:rPr lang="bn-BD" sz="2800" b="1" dirty="0" smtClean="0">
                <a:ln>
                  <a:solidFill>
                    <a:schemeClr val="tx1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যদি স্ত্রীর -</a:t>
            </a:r>
            <a:endParaRPr lang="en-US" sz="2800" b="1" dirty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48" y="1303660"/>
            <a:ext cx="3487957" cy="252688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70928"/>
            <a:ext cx="3657600" cy="236427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98" y="4030717"/>
            <a:ext cx="3482702" cy="236427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4" y="1258990"/>
            <a:ext cx="3657600" cy="253936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286000" y="1303660"/>
            <a:ext cx="1676401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2000" b="1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মৃতু </a:t>
            </a:r>
            <a:r>
              <a:rPr lang="bn-BD" sz="20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ঘটানোর চেষ্টা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192549" y="1296145"/>
            <a:ext cx="129715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BD" sz="2400" b="1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মৃতু </a:t>
            </a:r>
            <a:r>
              <a:rPr lang="bn-BD" sz="24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ঘটানো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4030717"/>
            <a:ext cx="114300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মৃত্যুদন্ড</a:t>
            </a:r>
            <a:endParaRPr lang="en-US" sz="2400" b="1" dirty="0">
              <a:ln>
                <a:solidFill>
                  <a:srgbClr val="00206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5248" y="4030717"/>
            <a:ext cx="1271752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যাবজ্জীবন কারাদন্ড </a:t>
            </a:r>
            <a:endParaRPr lang="en-US" sz="2400" b="1" dirty="0">
              <a:ln>
                <a:solidFill>
                  <a:srgbClr val="00206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Left-Up Arrow 15"/>
          <p:cNvSpPr/>
          <p:nvPr/>
        </p:nvSpPr>
        <p:spPr>
          <a:xfrm rot="3170319">
            <a:off x="4245372" y="4554992"/>
            <a:ext cx="712003" cy="790738"/>
          </a:xfrm>
          <a:prstGeom prst="leftUpArrow">
            <a:avLst>
              <a:gd name="adj1" fmla="val 4557"/>
              <a:gd name="adj2" fmla="val 25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9277" y="5253335"/>
            <a:ext cx="117035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হতে পারে</a:t>
            </a:r>
            <a:endParaRPr lang="en-US" sz="2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5200" y="1066800"/>
            <a:ext cx="2526653" cy="92333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prstTxWarp prst="textChevron">
              <a:avLst/>
            </a:prstTxWarp>
            <a:spAutoFit/>
          </a:bodyPr>
          <a:lstStyle/>
          <a:p>
            <a:pPr lvl="0" algn="ctr"/>
            <a:r>
              <a:rPr lang="bn-BD" sz="5400" b="1" u="sng" dirty="0">
                <a:ln w="18415" cmpd="sng">
                  <a:solidFill>
                    <a:srgbClr val="08921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729627"/>
            <a:ext cx="8229600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5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যৌতুকের হাত থেকে মুক্তি পেতে আমাদের কর</a:t>
            </a:r>
            <a:r>
              <a:rPr lang="en-US" sz="54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ণী</a:t>
            </a:r>
            <a:r>
              <a:rPr lang="bn-BD" sz="54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 পাচঁটি বাক্যে লেখ? 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5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43" y="318853"/>
            <a:ext cx="4120357" cy="2571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1" y="3720313"/>
            <a:ext cx="4045481" cy="300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43" y="3705073"/>
            <a:ext cx="4120357" cy="291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1" y="318853"/>
            <a:ext cx="3962400" cy="2576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flipH="1">
            <a:off x="304800" y="2890604"/>
            <a:ext cx="845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কন্যা সন্তানকে আত্মনির্ভরশীল করে গড়ে তুললে যৌতুকের অভিশাপ তাদের স্পর্শ করতে পারবে না।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7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63410"/>
            <a:ext cx="3524250" cy="271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294272"/>
            <a:ext cx="3600772" cy="275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5" y="3829050"/>
            <a:ext cx="3605215" cy="272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56" y="3810000"/>
            <a:ext cx="3538277" cy="269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45371" y="2832811"/>
            <a:ext cx="3464629" cy="707886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ছেলে</a:t>
            </a:r>
            <a:r>
              <a:rPr lang="en-US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মেয়েদের সমতা অর্জনে সহযোগীতা করা 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568" y="6042768"/>
            <a:ext cx="3526253" cy="461665"/>
          </a:xfrm>
          <a:prstGeom prst="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শাস্তি সম্পর্কে সবাইকে অবগত করা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3050" y="6042769"/>
            <a:ext cx="3352800" cy="461665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সামাজিক আন্দোলন গড়ে তোলা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2955922"/>
            <a:ext cx="2590800" cy="46166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জন সচেতনতা তৈরি করা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500" y="816576"/>
            <a:ext cx="1062795" cy="52629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যৌতুকের হাত থেকে মুক্তি পেতে চাইলে পরিবারের সংগে সমাজের সবাইকে সচেতন করে তুলতে হবে।</a:t>
            </a:r>
            <a:endParaRPr lang="en-US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951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1" y="3527383"/>
            <a:ext cx="4095748" cy="29496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16" y="533399"/>
            <a:ext cx="3763532" cy="27465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7" y="533400"/>
            <a:ext cx="4118741" cy="27465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16" y="3527383"/>
            <a:ext cx="3875759" cy="29163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895600" y="2718000"/>
            <a:ext cx="1562099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আইনজীবী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7277" y="2748778"/>
            <a:ext cx="1983171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ইউনিয়ন চেয়ারম্যন </a:t>
            </a:r>
            <a:endParaRPr lang="en-US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1844" y="5895923"/>
            <a:ext cx="1085852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ডাক্তার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95534" y="5926701"/>
            <a:ext cx="146266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উন্নয়ন কর্মী।</a:t>
            </a:r>
            <a:endParaRPr lang="en-US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414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1" y="3657600"/>
            <a:ext cx="4173816" cy="2839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3657600"/>
            <a:ext cx="4009697" cy="2837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457200"/>
            <a:ext cx="4051691" cy="3006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171" y="457200"/>
            <a:ext cx="4194471" cy="3025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94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500" y="590550"/>
            <a:ext cx="2468945" cy="923330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pPr lvl="0" algn="ctr"/>
            <a:r>
              <a:rPr lang="bn-BD" sz="5400" u="sng" dirty="0">
                <a:ln w="18415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 কাজ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384" y="3429000"/>
            <a:ext cx="82296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bn-BD" dirty="0" smtClean="0"/>
              <a:t> </a:t>
            </a:r>
            <a:r>
              <a:rPr lang="bn-BD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যৌতুক নিধন আইন এবং যৌতুক সংশোধনী আইনের বৈশিষ্ট্যগু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লো</a:t>
            </a:r>
            <a:r>
              <a:rPr lang="bn-BD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উল্লেখ কর। 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9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457200"/>
            <a:ext cx="1523174" cy="701731"/>
          </a:xfrm>
          <a:prstGeom prst="rect">
            <a:avLst/>
          </a:prstGeom>
          <a:solidFill>
            <a:srgbClr val="08921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4400" b="1" u="sng" dirty="0">
                <a:ln w="1905">
                  <a:solidFill>
                    <a:srgbClr val="C0504D">
                      <a:lumMod val="40000"/>
                      <a:lumOff val="60000"/>
                    </a:srgbClr>
                  </a:solidFill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400" b="1" u="sng" dirty="0">
              <a:ln w="1905">
                <a:solidFill>
                  <a:srgbClr val="C0504D">
                    <a:lumMod val="40000"/>
                    <a:lumOff val="60000"/>
                  </a:srgbClr>
                </a:solidFill>
              </a:ln>
              <a:solidFill>
                <a:srgbClr val="C0504D">
                  <a:lumMod val="20000"/>
                  <a:lumOff val="8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905000"/>
            <a:ext cx="7772400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b="1" dirty="0" smtClean="0">
                <a:ln>
                  <a:solidFill>
                    <a:srgbClr val="08921F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১। বিয়ের সময় কত টাকা পর্যন্ত দিলে যৌতুক বলে গণ্য হবে না -</a:t>
            </a:r>
            <a:endParaRPr lang="en-US" sz="2800" b="1" dirty="0">
              <a:ln>
                <a:solidFill>
                  <a:srgbClr val="08921F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667000"/>
            <a:ext cx="1981200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bn-BD" sz="24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 </a:t>
            </a:r>
            <a:r>
              <a:rPr lang="bn-BD" sz="2400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৪০0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20874" y="2667000"/>
            <a:ext cx="1841725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bn-BD" sz="24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bn-BD" sz="2400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5</a:t>
            </a:r>
            <a:r>
              <a:rPr lang="bn-BD" sz="2400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০০ </a:t>
            </a:r>
            <a:r>
              <a:rPr lang="bn-BD" sz="24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টাকা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20875" y="3429000"/>
            <a:ext cx="184172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bn-BD" sz="2400" dirty="0" smtClean="0">
                <a:ln>
                  <a:solidFill>
                    <a:srgbClr val="00131A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     </a:t>
            </a:r>
            <a:r>
              <a:rPr lang="en-US" sz="2400" dirty="0" smtClean="0">
                <a:ln>
                  <a:solidFill>
                    <a:srgbClr val="00131A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7</a:t>
            </a:r>
            <a:r>
              <a:rPr lang="bn-BD" sz="2400" dirty="0" smtClean="0">
                <a:ln>
                  <a:solidFill>
                    <a:srgbClr val="00131A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০০ </a:t>
            </a:r>
            <a:r>
              <a:rPr lang="bn-BD" sz="2400" dirty="0">
                <a:ln>
                  <a:solidFill>
                    <a:srgbClr val="00131A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টাকা</a:t>
            </a:r>
            <a:endParaRPr lang="en-US" sz="2400" dirty="0">
              <a:ln>
                <a:solidFill>
                  <a:srgbClr val="00131A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3429000"/>
            <a:ext cx="1981200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bn-BD" sz="2400" b="1" dirty="0">
                <a:ln>
                  <a:solidFill>
                    <a:srgbClr val="00131A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2400" b="1" dirty="0" smtClean="0">
                <a:ln>
                  <a:solidFill>
                    <a:srgbClr val="00131A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r>
              <a:rPr lang="en-US" sz="2400" b="1" dirty="0" smtClean="0">
                <a:ln>
                  <a:solidFill>
                    <a:srgbClr val="00131A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৬০</a:t>
            </a:r>
            <a:r>
              <a:rPr lang="bn-BD" sz="2400" b="1" dirty="0" smtClean="0">
                <a:ln>
                  <a:solidFill>
                    <a:srgbClr val="00131A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০ </a:t>
            </a:r>
            <a:r>
              <a:rPr lang="bn-BD" sz="2400" b="1" dirty="0">
                <a:ln>
                  <a:solidFill>
                    <a:srgbClr val="00131A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টাকা</a:t>
            </a:r>
            <a:endParaRPr lang="en-US" sz="2400" b="1" dirty="0">
              <a:ln>
                <a:solidFill>
                  <a:srgbClr val="00131A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267200"/>
            <a:ext cx="8001000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b="1" dirty="0" smtClean="0">
                <a:ln>
                  <a:solidFill>
                    <a:srgbClr val="08921F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২। কত সালে যৌতুক নিরোধ আইন প্রণয়ন করা হয়েছে -</a:t>
            </a:r>
            <a:endParaRPr lang="en-US" sz="2800" b="1" dirty="0">
              <a:ln>
                <a:solidFill>
                  <a:srgbClr val="08921F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414" y="5029200"/>
            <a:ext cx="1981200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bn-BD" sz="24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 </a:t>
            </a:r>
            <a:r>
              <a:rPr lang="bn-BD" sz="2400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১৯৮০ সালে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58255" y="5029199"/>
            <a:ext cx="20043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bn-BD" sz="24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   </a:t>
            </a:r>
            <a:r>
              <a:rPr lang="bn-BD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১৯৮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bn-BD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সালে</a:t>
            </a:r>
            <a:endParaRPr lang="en-US" sz="2400" b="1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58255" y="5791199"/>
            <a:ext cx="20043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bn-BD" sz="24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   </a:t>
            </a:r>
            <a:r>
              <a:rPr lang="bn-BD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১৯৮৩ </a:t>
            </a:r>
            <a:r>
              <a:rPr lang="bn-BD" sz="24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সালে</a:t>
            </a:r>
            <a:endParaRPr lang="en-US" sz="2400" b="1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5791199"/>
            <a:ext cx="194441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bn-BD" sz="24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   </a:t>
            </a:r>
            <a:r>
              <a:rPr lang="bn-BD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১৯৮</a:t>
            </a:r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BD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সালে</a:t>
            </a:r>
            <a:endParaRPr lang="en-US" sz="2400" b="1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75" y="2664156"/>
            <a:ext cx="4016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14" y="5029200"/>
            <a:ext cx="4016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0820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476" y="2457299"/>
            <a:ext cx="63219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9600" b="1" u="sng" dirty="0">
              <a:ln>
                <a:solidFill>
                  <a:prstClr val="white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56" y="846266"/>
            <a:ext cx="7696201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914400" y="1905506"/>
            <a:ext cx="701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sz="9600" b="1" u="sng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সবাইকে শুভেচ্ছা</a:t>
            </a:r>
            <a:endParaRPr lang="en-US" sz="9600" b="1" u="sng" dirty="0">
              <a:ln>
                <a:solidFill>
                  <a:prstClr val="white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8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858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n>
                  <a:solidFill>
                    <a:srgbClr val="08921F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৩। পাশের চিত্রটিতে কি বোঝানো হয়েছে -</a:t>
            </a:r>
            <a:endParaRPr lang="en-US" sz="2800" b="1" dirty="0">
              <a:ln>
                <a:solidFill>
                  <a:srgbClr val="08921F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7200"/>
            <a:ext cx="2900426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6619" y="1554956"/>
            <a:ext cx="2147981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   </a:t>
            </a:r>
            <a:r>
              <a:rPr lang="bn-BD" sz="24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সমতা অর্জনে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124200" y="2421879"/>
            <a:ext cx="2286000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    ওজন করার জন্য 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619" y="2421879"/>
            <a:ext cx="2147981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bn-BD" sz="24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কথা বলার জন্য 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1554956"/>
            <a:ext cx="2286000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   পিছিয়ে </a:t>
            </a:r>
            <a:r>
              <a:rPr lang="bn-BD" sz="24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অর্জনে 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706" y="4648201"/>
            <a:ext cx="256543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34290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n>
                  <a:solidFill>
                    <a:srgbClr val="08921F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৪।নিচের চিত্রটি থেকে আমরা কি উপলব্ধি করতে পারছি --</a:t>
            </a:r>
            <a:endParaRPr lang="en-US" sz="2800" b="1" dirty="0">
              <a:ln>
                <a:solidFill>
                  <a:srgbClr val="08921F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18642" y="5638801"/>
            <a:ext cx="2590800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      সামাজিক র‌্য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লী</a:t>
            </a:r>
            <a:endParaRPr lang="en-US" sz="2400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8642" y="4550799"/>
            <a:ext cx="2569779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        আনন্দ র‌্য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লী </a:t>
            </a:r>
            <a:endParaRPr lang="en-US" sz="2400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3845" y="5586641"/>
            <a:ext cx="2637955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 </a:t>
            </a:r>
            <a:r>
              <a:rPr lang="bn-BD" sz="24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নির্বাচন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ী</a:t>
            </a:r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র‌্য</a:t>
            </a:r>
            <a:r>
              <a:rPr lang="en-US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লী </a:t>
            </a:r>
            <a:endParaRPr lang="en-US" sz="2400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1950" y="4550799"/>
            <a:ext cx="2649850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BD" sz="24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  সামাজিক আন্দোলন</a:t>
            </a:r>
            <a:endParaRPr lang="en-US" sz="2400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381000" y="1554956"/>
            <a:ext cx="381000" cy="461665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0" y="4525101"/>
            <a:ext cx="4016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7466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11" grpId="0" animBg="1"/>
      <p:bldP spid="12" grpId="0" animBg="1"/>
      <p:bldP spid="14" grpId="0" animBg="1"/>
      <p:bldP spid="13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266098">
            <a:off x="365906" y="1076367"/>
            <a:ext cx="2632452" cy="8402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prstTxWarp prst="textChevronInverted">
              <a:avLst/>
            </a:prstTxWarp>
            <a:spAutoFit/>
          </a:bodyPr>
          <a:lstStyle/>
          <a:p>
            <a:pPr lvl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5400" b="1" u="sng" dirty="0">
                <a:ln w="1905"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5400" b="1" u="sng" dirty="0">
              <a:ln w="1905">
                <a:solidFill>
                  <a:srgbClr val="002060"/>
                </a:solidFill>
              </a:ln>
              <a:solidFill>
                <a:srgbClr val="00B05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43758"/>
            <a:ext cx="364013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4724400"/>
            <a:ext cx="84582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chemeClr val="tx1"/>
                  </a:solidFill>
                </a:ln>
                <a:solidFill>
                  <a:srgbClr val="0013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যৌতুক প্রথা বাংলাদেশের পরিবার এবং সমাজকে কিভাবে কুলষিত করছে তা বাস্তব অভিজ্ঞতার ভিত্তিতে লিখে নিয়ে আসবে।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13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118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7" y="979295"/>
            <a:ext cx="6700549" cy="5200787"/>
          </a:xfrm>
          <a:prstGeom prst="ellipse">
            <a:avLst/>
          </a:prstGeom>
          <a:ln w="63500" cap="rnd">
            <a:solidFill>
              <a:srgbClr val="08921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80999" y="2059395"/>
            <a:ext cx="8153400" cy="707886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pPr lvl="0"/>
            <a:r>
              <a:rPr lang="bn-BD" sz="4000" b="1" u="sng" dirty="0">
                <a:ln>
                  <a:solidFill>
                    <a:srgbClr val="08921F"/>
                  </a:solidFill>
                </a:ln>
                <a:solidFill>
                  <a:srgbClr val="0013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আসুন আমরা সবাই রুখে দাঁড়ায় যৌতুকের বিরুদ্ধে।</a:t>
            </a:r>
            <a:endParaRPr lang="en-US" sz="4000" b="1" u="sng" dirty="0">
              <a:ln>
                <a:solidFill>
                  <a:srgbClr val="08921F"/>
                </a:solidFill>
              </a:ln>
              <a:solidFill>
                <a:srgbClr val="0013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00" y="5407572"/>
            <a:ext cx="7620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31" y="5362575"/>
            <a:ext cx="762000" cy="76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28" y="5391150"/>
            <a:ext cx="704850" cy="70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482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228600"/>
            <a:ext cx="2776722" cy="7078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কৃতজ্ঞতা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স্বীকার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214" y="1123439"/>
            <a:ext cx="7346731" cy="954107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শিক্ষামন্ত্রণালয়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কর্মকর্তাবৃন্দের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কাছে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2097107"/>
            <a:ext cx="7315200" cy="3970318"/>
          </a:xfrm>
          <a:prstGeom prst="rect">
            <a:avLst/>
          </a:prstGeom>
          <a:solidFill>
            <a:srgbClr val="00B0F0"/>
          </a:solidFill>
          <a:ln w="762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সম্পাদক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হিসেবে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যাঁদের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তত্ত্বাবধানে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মডেল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তাঁরা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হলেন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</a:p>
          <a:p>
            <a:endParaRPr lang="bn-BD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হাম্মদ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বী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বুল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সুমন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ময়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নসিংহ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রফিকুল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পাবনা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88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0" y="384566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bn-BD" sz="2400" b="1" dirty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মোছাঃ নার্গিস</a:t>
            </a:r>
            <a:r>
              <a:rPr lang="en-US" sz="2400" b="1" dirty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আরা</a:t>
            </a:r>
          </a:p>
          <a:p>
            <a:pPr lvl="0" algn="ctr"/>
            <a:r>
              <a:rPr lang="bn-BD" sz="2400" b="1" dirty="0" smtClean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সহকারি শিক্ষক</a:t>
            </a:r>
            <a:endParaRPr lang="bn-BD" sz="2400" b="1" dirty="0">
              <a:ln>
                <a:solidFill>
                  <a:srgbClr val="002060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bn-BD" sz="2400" b="1" dirty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যাদুখালী স্কুল এন্ড কলেজ</a:t>
            </a:r>
          </a:p>
          <a:p>
            <a:pPr lvl="0" algn="ctr"/>
            <a:r>
              <a:rPr lang="bn-BD" sz="2400" b="1" dirty="0" smtClean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মেহেরপুর।</a:t>
            </a:r>
            <a:endParaRPr lang="en-US" sz="2400" b="1" dirty="0">
              <a:ln>
                <a:solidFill>
                  <a:srgbClr val="002060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en-US" sz="2400" b="1" dirty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Email-</a:t>
            </a:r>
          </a:p>
          <a:p>
            <a:pPr lvl="0" algn="ctr"/>
            <a:r>
              <a:rPr lang="en-US" sz="2400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  <a:hlinkClick r:id="rId3"/>
              </a:rPr>
              <a:t>nargisara1@gmail.com</a:t>
            </a:r>
            <a:endParaRPr lang="en-US" sz="2400" b="1" dirty="0">
              <a:ln>
                <a:solidFill>
                  <a:srgbClr val="1F497D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167943"/>
            <a:ext cx="1724025" cy="2308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6" y="1008008"/>
            <a:ext cx="4256087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456886" y="551637"/>
            <a:ext cx="1271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3200" b="1" u="sng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3200" b="1" u="sng" dirty="0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4499" y="4876800"/>
            <a:ext cx="4005864" cy="1815882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bn-BD" sz="2800" b="1" spc="50" dirty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শ্রেণিঃ৭ম</a:t>
            </a:r>
          </a:p>
          <a:p>
            <a:pPr lvl="0" algn="ctr"/>
            <a:r>
              <a:rPr lang="bn-BD" sz="2800" b="1" spc="50" dirty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অধ্যায়ঃ</a:t>
            </a:r>
            <a:r>
              <a:rPr lang="en-US" sz="2800" b="1" spc="50" dirty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spc="50" dirty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দশ</a:t>
            </a:r>
          </a:p>
          <a:p>
            <a:pPr lvl="0" algn="ctr"/>
            <a:r>
              <a:rPr lang="bn-BD" sz="2800" b="1" spc="50" dirty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পাঠঃ ২</a:t>
            </a:r>
            <a:r>
              <a:rPr lang="bn-BD" sz="2800" b="1" spc="50" dirty="0" smtClean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spc="50" dirty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BD" sz="2800" b="1" spc="50" dirty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সামাজিক সমস্যা</a:t>
            </a:r>
            <a:r>
              <a:rPr lang="en-US" sz="2800" b="1" spc="50" dirty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r>
              <a:rPr lang="bn-BD" sz="2800" b="1" spc="50" dirty="0" smtClean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b="1" spc="50" dirty="0">
              <a:ln w="13500">
                <a:solidFill>
                  <a:srgbClr val="002060">
                    <a:alpha val="6500"/>
                  </a:srgbClr>
                </a:solidFill>
                <a:prstDash val="solid"/>
              </a:ln>
              <a:solidFill>
                <a:srgbClr val="00206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10"/>
            <a:ext cx="8839201" cy="670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8" y="517145"/>
            <a:ext cx="8477323" cy="631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58" y="385760"/>
            <a:ext cx="8401143" cy="622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2" y="628271"/>
            <a:ext cx="8132109" cy="598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3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4706" y="2848570"/>
            <a:ext cx="45768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5400" b="1" u="sng" dirty="0">
                <a:ln>
                  <a:solidFill>
                    <a:schemeClr val="tx1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যৌতুক নিরোধ আইন</a:t>
            </a:r>
            <a:endParaRPr lang="en-US" sz="5400" b="1" u="sng" dirty="0">
              <a:ln>
                <a:solidFill>
                  <a:schemeClr val="tx1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66395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9029" y="609600"/>
            <a:ext cx="4128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4000" b="1" u="sng" dirty="0">
                <a:solidFill>
                  <a:prstClr val="black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আজকের পাঠের বিষয়ঃ -</a:t>
            </a:r>
            <a:endParaRPr lang="en-US" sz="4000" b="1" u="sng" dirty="0">
              <a:solidFill>
                <a:prstClr val="black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3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22372128"/>
              </p:ext>
            </p:extLst>
          </p:nvPr>
        </p:nvGraphicFramePr>
        <p:xfrm>
          <a:off x="533400" y="1905000"/>
          <a:ext cx="8077200" cy="416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533400" y="892314"/>
            <a:ext cx="43669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4000" b="1" u="dbl" dirty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এই পাঠ শেষে শিক্ষার্থীরা..</a:t>
            </a:r>
            <a:r>
              <a:rPr lang="en-US" sz="4000" b="1" u="dbl" dirty="0">
                <a:ln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.</a:t>
            </a:r>
            <a:endParaRPr lang="bn-BD" sz="4000" b="1" u="dbl" dirty="0">
              <a:ln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750" y="19050"/>
            <a:ext cx="1981200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bn-BD" sz="4000" b="1" dirty="0">
              <a:ln>
                <a:solidFill>
                  <a:srgbClr val="00B0F0"/>
                </a:solidFill>
              </a:ln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58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642870"/>
              </p:ext>
            </p:extLst>
          </p:nvPr>
        </p:nvGraphicFramePr>
        <p:xfrm>
          <a:off x="335017" y="4191000"/>
          <a:ext cx="8594833" cy="19202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24921"/>
                <a:gridCol w="1742478"/>
                <a:gridCol w="1666718"/>
                <a:gridCol w="1305334"/>
                <a:gridCol w="967464"/>
                <a:gridCol w="1287918"/>
              </a:tblGrid>
              <a:tr h="8534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মানসিক</a:t>
                      </a:r>
                      <a:r>
                        <a:rPr lang="bn-BD" sz="20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নির্যাতিন</a:t>
                      </a:r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শারিরিক</a:t>
                      </a:r>
                      <a:r>
                        <a:rPr lang="bn-BD" sz="20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নির্যাতন</a:t>
                      </a:r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আত্ম হ্ত্যা</a:t>
                      </a:r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হত্যা</a:t>
                      </a:r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n-BD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তালাক প্রাপ্ত</a:t>
                      </a:r>
                      <a:endParaRPr kumimoji="0" lang="en-US" sz="20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pPr algn="ctr"/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bn-BD" sz="28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শহর</a:t>
                      </a:r>
                      <a:r>
                        <a:rPr lang="bn-BD" sz="28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অঞ্চলে</a:t>
                      </a:r>
                      <a:endParaRPr lang="en-US" sz="28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৪০%</a:t>
                      </a:r>
                      <a:endParaRPr lang="en-US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১২%</a:t>
                      </a:r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৩%</a:t>
                      </a:r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৫%</a:t>
                      </a:r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১০%</a:t>
                      </a:r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bn-BD" sz="28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গ্রাম অঞ্চলে</a:t>
                      </a:r>
                      <a:endParaRPr lang="en-US" sz="28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dirty="0" smtClean="0"/>
                        <a:t>২৫%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৬৫%</a:t>
                      </a:r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৫%</a:t>
                      </a:r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২%</a:t>
                      </a:r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৫%</a:t>
                      </a:r>
                      <a:endParaRPr lang="en-US" sz="2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1434" y="366778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যৌতুকের কারণে বাংলাদেশে প্রত্যেক বছরে নারী নির্যাতনের তালিকা</a:t>
            </a:r>
            <a:endParaRPr lang="en-US" sz="2800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07" y="704192"/>
            <a:ext cx="3882989" cy="24962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5179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870" y="533400"/>
            <a:ext cx="3276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2800" b="1" u="sng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 আমরা </a:t>
            </a:r>
            <a:r>
              <a:rPr lang="bn-BD" sz="2800" b="1" u="sng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ভিডিওটা </a:t>
            </a:r>
            <a:r>
              <a:rPr lang="bn-BD" sz="2800" b="1" u="sng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endParaRPr lang="en-US" sz="2800" b="1" u="sng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281069"/>
              </p:ext>
            </p:extLst>
          </p:nvPr>
        </p:nvGraphicFramePr>
        <p:xfrm>
          <a:off x="1295400" y="2590800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Bitmap Image" r:id="rId4" imgW="1800360" imgH="1800360" progId="Paint.Picture">
                  <p:embed/>
                </p:oleObj>
              </mc:Choice>
              <mc:Fallback>
                <p:oleObj name="Bitmap Image" r:id="rId4" imgW="1800360" imgH="1800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5400" y="2590800"/>
                        <a:ext cx="1800225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94477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3850"/>
            <a:ext cx="4642343" cy="429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323850"/>
            <a:ext cx="4138406" cy="429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04800" y="48006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5"/>
              </a:buBlip>
            </a:pPr>
            <a:r>
              <a:rPr lang="bn-BD" sz="3600" b="1" dirty="0" smtClean="0">
                <a:ln>
                  <a:solidFill>
                    <a:srgbClr val="08921F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মুসলিম পারিবারিক আইনে পাচঁশত টাকা বিয়ের মোহরানা হিসাবে উপহার দিলে,</a:t>
            </a:r>
            <a:r>
              <a:rPr lang="en-US" sz="3600" b="1" dirty="0" smtClean="0">
                <a:ln>
                  <a:solidFill>
                    <a:srgbClr val="08921F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ln>
                  <a:solidFill>
                    <a:srgbClr val="08921F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যৌতুক হিসাবে গন্য হবে না। </a:t>
            </a:r>
            <a:endParaRPr lang="en-US" sz="3600" b="1" dirty="0">
              <a:ln>
                <a:solidFill>
                  <a:srgbClr val="08921F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20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889</Words>
  <Application>Microsoft Office PowerPoint</Application>
  <PresentationFormat>On-screen Show (4:3)</PresentationFormat>
  <Paragraphs>133</Paragraphs>
  <Slides>23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</dc:creator>
  <cp:lastModifiedBy>User</cp:lastModifiedBy>
  <cp:revision>318</cp:revision>
  <dcterms:created xsi:type="dcterms:W3CDTF">2006-08-16T00:00:00Z</dcterms:created>
  <dcterms:modified xsi:type="dcterms:W3CDTF">2016-09-07T04:18:21Z</dcterms:modified>
</cp:coreProperties>
</file>